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9" r:id="rId2"/>
    <p:sldId id="379" r:id="rId3"/>
    <p:sldId id="318" r:id="rId4"/>
    <p:sldId id="257" r:id="rId5"/>
    <p:sldId id="285" r:id="rId6"/>
    <p:sldId id="283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8000"/>
    <a:srgbClr val="990033"/>
    <a:srgbClr val="FF3399"/>
    <a:srgbClr val="FF6600"/>
    <a:srgbClr val="FFE4AF"/>
    <a:srgbClr val="FC9170"/>
    <a:srgbClr val="91FB89"/>
    <a:srgbClr val="FF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86" autoAdjust="0"/>
    <p:restoredTop sz="94660"/>
  </p:normalViewPr>
  <p:slideViewPr>
    <p:cSldViewPr>
      <p:cViewPr>
        <p:scale>
          <a:sx n="100" d="100"/>
          <a:sy n="100" d="100"/>
        </p:scale>
        <p:origin x="-227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C16939A-D512-45F8-83D0-EF124AD35B4E}" type="datetimeFigureOut">
              <a:rPr lang="fr-FR"/>
              <a:pPr>
                <a:defRPr/>
              </a:pPr>
              <a:t>27/04/2015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C72F43D-BFA8-42B1-A3AE-B364449D74B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445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32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FC76C8-A9BC-4631-8DC6-093D030B46E2}" type="slidenum">
              <a:rPr lang="fr-FR" smtClean="0"/>
              <a:pPr eaLnBrk="1" hangingPunct="1"/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32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2FC76C8-A9BC-4631-8DC6-093D030B46E2}" type="slidenum">
              <a:rPr lang="fr-FR" smtClean="0"/>
              <a:pPr eaLnBrk="1" hangingPunct="1"/>
              <a:t>2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14C340-FA24-489B-8347-78B70F4C3C91}" type="slidenum">
              <a:rPr lang="fr-FR" smtClean="0"/>
              <a:pPr eaLnBrk="1" hangingPunct="1"/>
              <a:t>3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53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388B78-3FEB-40C9-AC6E-0B2F07117DEC}" type="slidenum">
              <a:rPr lang="fr-FR" smtClean="0"/>
              <a:pPr eaLnBrk="1" hangingPunct="1"/>
              <a:t>4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2B4F3B1-1BFF-4CB5-990E-2AC2BE8B6257}" type="slidenum">
              <a:rPr lang="fr-FR" smtClean="0"/>
              <a:pPr eaLnBrk="1" hangingPunct="1"/>
              <a:t>5</a:t>
            </a:fld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A0D6A5A-BF37-4E08-9044-05F3D2CC51BB}" type="slidenum">
              <a:rPr lang="fr-FR" smtClean="0"/>
              <a:pPr eaLnBrk="1" hangingPunct="1"/>
              <a:t>6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ACE0A-208E-4953-A609-E994C27580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925276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1E87E-9388-49C3-B632-9F27314E4D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471355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193EE-7584-42C2-B65D-DD0B6BA8B2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453967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B878F-A11B-41CE-8E15-1A17EC74A0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975417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39EC5-949D-422C-98D5-81CD4B730C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083475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105F1-2D93-4CAE-BE17-451E74A1F40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650792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526AB-FE13-4626-954A-D4E1AF2B9E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67747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AD54F-3C3B-4142-BF82-E3E6C341030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14880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2F180-1438-4834-9FF8-8AFC346F631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93584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F6243-9B36-4C99-8BFF-99BB6044A6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657606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FBE23-FED8-4A85-BBEA-F8C147E545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900144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D5586AD-8300-4E31-8811-E8771A43F36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0" y="188913"/>
            <a:ext cx="9144000" cy="64801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fr-FR" sz="140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ndara" pitchFamily="34" charset="0"/>
                <a:ea typeface="+mj-ea"/>
                <a:cs typeface="+mj-cs"/>
              </a:rPr>
              <a:t>Apprendre en s’amusant</a:t>
            </a:r>
            <a:endParaRPr lang="fr-FR" sz="14000" b="1" i="1" baseline="20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  <p:sp>
        <p:nvSpPr>
          <p:cNvPr id="2051" name="Text Box 16"/>
          <p:cNvSpPr txBox="1">
            <a:spLocks noChangeArrowheads="1"/>
          </p:cNvSpPr>
          <p:nvPr/>
        </p:nvSpPr>
        <p:spPr bwMode="auto">
          <a:xfrm>
            <a:off x="0" y="6461125"/>
            <a:ext cx="2303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000" dirty="0">
                <a:solidFill>
                  <a:srgbClr val="FF3399"/>
                </a:solidFill>
                <a:latin typeface="Candara" pitchFamily="34" charset="0"/>
              </a:rPr>
              <a:t>Diaporama manuel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4895974" y="6585724"/>
            <a:ext cx="42480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1200" b="1" i="1" dirty="0">
                <a:solidFill>
                  <a:srgbClr val="FF3399"/>
                </a:solidFill>
                <a:latin typeface="Comic Sans MS" pitchFamily="66" charset="0"/>
              </a:rPr>
              <a:t>Création : </a:t>
            </a:r>
            <a:r>
              <a:rPr lang="fr-FR" sz="1200" b="1" i="1" dirty="0" smtClean="0">
                <a:solidFill>
                  <a:srgbClr val="FF3399"/>
                </a:solidFill>
                <a:latin typeface="Comic Sans MS" pitchFamily="66" charset="0"/>
              </a:rPr>
              <a:t>Michel BERTIN pour l’AIFC</a:t>
            </a:r>
            <a:endParaRPr lang="fr-FR" sz="1200" b="1" i="1" dirty="0">
              <a:solidFill>
                <a:srgbClr val="FF33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0" y="188913"/>
            <a:ext cx="9144000" cy="64801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buClr>
                <a:srgbClr val="FFFFFF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fr-FR" sz="14000" b="1" i="1" baseline="2000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ndara" pitchFamily="34" charset="0"/>
              <a:ea typeface="+mj-ea"/>
              <a:cs typeface="+mj-cs"/>
            </a:endParaRPr>
          </a:p>
        </p:txBody>
      </p:sp>
      <p:sp>
        <p:nvSpPr>
          <p:cNvPr id="2051" name="Text Box 16"/>
          <p:cNvSpPr txBox="1">
            <a:spLocks noChangeArrowheads="1"/>
          </p:cNvSpPr>
          <p:nvPr/>
        </p:nvSpPr>
        <p:spPr bwMode="auto">
          <a:xfrm>
            <a:off x="0" y="6461125"/>
            <a:ext cx="2303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000" dirty="0">
                <a:solidFill>
                  <a:srgbClr val="FF3399"/>
                </a:solidFill>
                <a:latin typeface="Candara" pitchFamily="34" charset="0"/>
              </a:rPr>
              <a:t>Diaporama manuel</a:t>
            </a:r>
          </a:p>
        </p:txBody>
      </p:sp>
      <p:sp>
        <p:nvSpPr>
          <p:cNvPr id="4" name="Text Box 16"/>
          <p:cNvSpPr txBox="1">
            <a:spLocks noChangeArrowheads="1"/>
          </p:cNvSpPr>
          <p:nvPr/>
        </p:nvSpPr>
        <p:spPr bwMode="auto">
          <a:xfrm>
            <a:off x="4895974" y="6585724"/>
            <a:ext cx="42480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1200" b="1" i="1" dirty="0">
                <a:solidFill>
                  <a:srgbClr val="FF3399"/>
                </a:solidFill>
                <a:latin typeface="Comic Sans MS" pitchFamily="66" charset="0"/>
              </a:rPr>
              <a:t>Création : </a:t>
            </a:r>
            <a:r>
              <a:rPr lang="fr-FR" sz="1200" b="1" i="1" dirty="0" smtClean="0">
                <a:solidFill>
                  <a:srgbClr val="FF3399"/>
                </a:solidFill>
                <a:latin typeface="Comic Sans MS" pitchFamily="66" charset="0"/>
              </a:rPr>
              <a:t>Michel BERTIN pour l’AIFC</a:t>
            </a:r>
            <a:endParaRPr lang="fr-FR" sz="1200" b="1" i="1" dirty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6" name="Text Box 16"/>
          <p:cNvSpPr txBox="1">
            <a:spLocks noChangeArrowheads="1"/>
          </p:cNvSpPr>
          <p:nvPr/>
        </p:nvSpPr>
        <p:spPr bwMode="auto">
          <a:xfrm>
            <a:off x="251520" y="332656"/>
            <a:ext cx="8496944" cy="580158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soft" dir="t"/>
          </a:scene3d>
          <a:sp3d>
            <a:bevelT w="2413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800" b="1" dirty="0" smtClean="0">
                <a:solidFill>
                  <a:srgbClr val="00B050"/>
                </a:solidFill>
                <a:latin typeface="Candara" pitchFamily="34" charset="0"/>
              </a:rPr>
              <a:t>PSE</a:t>
            </a:r>
          </a:p>
          <a:p>
            <a:pPr algn="ctr" eaLnBrk="1" hangingPunct="1">
              <a:spcBef>
                <a:spcPct val="50000"/>
              </a:spcBef>
            </a:pPr>
            <a:endParaRPr lang="fr-FR" sz="1400" b="1" dirty="0" smtClean="0">
              <a:latin typeface="Candar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fr-FR" sz="1400" b="1" dirty="0">
              <a:latin typeface="Candar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fr-FR" sz="1400" b="1" dirty="0" smtClean="0">
              <a:latin typeface="Candar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fr-FR" sz="1400" b="1" dirty="0" smtClean="0">
              <a:latin typeface="Candara" pitchFamily="34" charset="0"/>
            </a:endParaRPr>
          </a:p>
          <a:p>
            <a:r>
              <a:rPr lang="fr-FR" sz="1400" b="1" dirty="0" smtClean="0">
                <a:solidFill>
                  <a:srgbClr val="00B050"/>
                </a:solidFill>
              </a:rPr>
              <a:t>C.A.P.</a:t>
            </a:r>
          </a:p>
          <a:p>
            <a:r>
              <a:rPr lang="fr-FR" sz="1400" b="1" dirty="0" smtClean="0">
                <a:solidFill>
                  <a:srgbClr val="00B050"/>
                </a:solidFill>
              </a:rPr>
              <a:t>4.3  Participer </a:t>
            </a:r>
            <a:r>
              <a:rPr lang="fr-FR" sz="1400" b="1" dirty="0">
                <a:solidFill>
                  <a:srgbClr val="00B050"/>
                </a:solidFill>
              </a:rPr>
              <a:t>à la protection de l'environnement </a:t>
            </a:r>
            <a:endParaRPr lang="fr-FR" sz="1400" b="1" dirty="0" smtClean="0">
              <a:solidFill>
                <a:srgbClr val="00B050"/>
              </a:solidFill>
            </a:endParaRPr>
          </a:p>
          <a:p>
            <a:endParaRPr lang="fr-FR" sz="1400" b="1" dirty="0">
              <a:solidFill>
                <a:srgbClr val="00B050"/>
              </a:solidFill>
            </a:endParaRPr>
          </a:p>
          <a:p>
            <a:endParaRPr lang="fr-FR" sz="1400" b="1" dirty="0" smtClean="0">
              <a:solidFill>
                <a:srgbClr val="00B050"/>
              </a:solidFill>
            </a:endParaRPr>
          </a:p>
          <a:p>
            <a:r>
              <a:rPr lang="fr-FR" sz="1400" b="1" dirty="0" smtClean="0">
                <a:solidFill>
                  <a:srgbClr val="00B050"/>
                </a:solidFill>
              </a:rPr>
              <a:t>M.C. </a:t>
            </a:r>
          </a:p>
          <a:p>
            <a:r>
              <a:rPr lang="fr-FR" sz="1400" b="1" dirty="0" smtClean="0">
                <a:solidFill>
                  <a:srgbClr val="00B050"/>
                </a:solidFill>
              </a:rPr>
              <a:t>C22  Gérer </a:t>
            </a:r>
            <a:r>
              <a:rPr lang="fr-FR" sz="1400" b="1" dirty="0">
                <a:solidFill>
                  <a:srgbClr val="00B050"/>
                </a:solidFill>
              </a:rPr>
              <a:t>l'environnement de </a:t>
            </a:r>
            <a:r>
              <a:rPr lang="fr-FR" sz="1400" b="1" dirty="0" smtClean="0">
                <a:solidFill>
                  <a:srgbClr val="00B050"/>
                </a:solidFill>
              </a:rPr>
              <a:t>travail</a:t>
            </a:r>
          </a:p>
          <a:p>
            <a:r>
              <a:rPr lang="fr-FR" sz="1400" b="1" dirty="0">
                <a:solidFill>
                  <a:srgbClr val="00B050"/>
                </a:solidFill>
              </a:rPr>
              <a:t>S2 </a:t>
            </a:r>
            <a:r>
              <a:rPr lang="fr-FR" sz="1400" b="1" dirty="0" smtClean="0">
                <a:solidFill>
                  <a:srgbClr val="00B050"/>
                </a:solidFill>
              </a:rPr>
              <a:t> Environnement professionnel</a:t>
            </a:r>
          </a:p>
          <a:p>
            <a:endParaRPr lang="fr-FR" sz="1400" b="1" dirty="0">
              <a:solidFill>
                <a:srgbClr val="00B050"/>
              </a:solidFill>
            </a:endParaRPr>
          </a:p>
          <a:p>
            <a:endParaRPr lang="fr-FR" sz="1400" b="1" dirty="0" smtClean="0">
              <a:solidFill>
                <a:srgbClr val="00B050"/>
              </a:solidFill>
            </a:endParaRPr>
          </a:p>
          <a:p>
            <a:r>
              <a:rPr lang="fr-FR" sz="1400" b="1" dirty="0" smtClean="0">
                <a:solidFill>
                  <a:srgbClr val="00B050"/>
                </a:solidFill>
              </a:rPr>
              <a:t>B.P. </a:t>
            </a:r>
          </a:p>
          <a:p>
            <a:r>
              <a:rPr lang="fr-FR" sz="1400" b="1" dirty="0" smtClean="0">
                <a:solidFill>
                  <a:srgbClr val="00B050"/>
                </a:solidFill>
              </a:rPr>
              <a:t>S32  Equipement </a:t>
            </a:r>
            <a:r>
              <a:rPr lang="fr-FR" sz="1400" b="1" dirty="0">
                <a:solidFill>
                  <a:srgbClr val="00B050"/>
                </a:solidFill>
              </a:rPr>
              <a:t>et aménagement des locaux</a:t>
            </a:r>
            <a:endParaRPr lang="fr-FR" sz="1400" b="1" dirty="0" smtClean="0">
              <a:solidFill>
                <a:srgbClr val="00B050"/>
              </a:solidFill>
            </a:endParaRPr>
          </a:p>
          <a:p>
            <a:r>
              <a:rPr lang="fr-FR" sz="1400" b="1" dirty="0">
                <a:solidFill>
                  <a:srgbClr val="00B050"/>
                </a:solidFill>
              </a:rPr>
              <a:t>3 </a:t>
            </a:r>
            <a:r>
              <a:rPr lang="fr-FR" sz="1400" b="1" dirty="0" smtClean="0">
                <a:solidFill>
                  <a:srgbClr val="00B050"/>
                </a:solidFill>
              </a:rPr>
              <a:t> Dimension </a:t>
            </a:r>
            <a:r>
              <a:rPr lang="fr-FR" sz="1400" b="1" dirty="0">
                <a:solidFill>
                  <a:srgbClr val="00B050"/>
                </a:solidFill>
              </a:rPr>
              <a:t>environnementale, sociale et </a:t>
            </a:r>
            <a:r>
              <a:rPr lang="fr-FR" sz="1400" b="1" dirty="0" smtClean="0">
                <a:solidFill>
                  <a:srgbClr val="00B050"/>
                </a:solidFill>
              </a:rPr>
              <a:t>sociétale </a:t>
            </a:r>
            <a:r>
              <a:rPr lang="fr-FR" sz="1400" b="1" dirty="0">
                <a:solidFill>
                  <a:srgbClr val="00B050"/>
                </a:solidFill>
              </a:rPr>
              <a:t>en </a:t>
            </a:r>
            <a:r>
              <a:rPr lang="fr-FR" sz="1400" b="1" dirty="0" smtClean="0">
                <a:solidFill>
                  <a:srgbClr val="00B050"/>
                </a:solidFill>
              </a:rPr>
              <a:t>matière </a:t>
            </a:r>
            <a:r>
              <a:rPr lang="fr-FR" sz="1400" b="1" dirty="0">
                <a:solidFill>
                  <a:srgbClr val="00B050"/>
                </a:solidFill>
              </a:rPr>
              <a:t>de développement durable</a:t>
            </a:r>
          </a:p>
          <a:p>
            <a:endParaRPr lang="fr-FR" sz="1400" dirty="0"/>
          </a:p>
          <a:p>
            <a:endParaRPr lang="fr-FR" sz="1400" dirty="0"/>
          </a:p>
          <a:p>
            <a:pPr eaLnBrk="1" hangingPunct="1">
              <a:spcBef>
                <a:spcPct val="50000"/>
              </a:spcBef>
            </a:pPr>
            <a:endParaRPr lang="fr-FR" sz="1400" b="1" dirty="0" smtClean="0">
              <a:solidFill>
                <a:srgbClr val="FF3399"/>
              </a:solidFill>
              <a:latin typeface="Candara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fr-FR" sz="1400" b="1" dirty="0">
              <a:solidFill>
                <a:srgbClr val="FF3399"/>
              </a:solidFill>
              <a:latin typeface="Candara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fr-FR" sz="1400" b="1" dirty="0">
              <a:solidFill>
                <a:srgbClr val="FF3399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1988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5"/>
          <p:cNvSpPr txBox="1">
            <a:spLocks noChangeArrowheads="1"/>
          </p:cNvSpPr>
          <p:nvPr/>
        </p:nvSpPr>
        <p:spPr bwMode="auto">
          <a:xfrm>
            <a:off x="107950" y="1290142"/>
            <a:ext cx="8928100" cy="175432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831850" h="482600"/>
            <a:bevelB w="495300" h="20955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p3d>
              <a:bevelT w="146050" h="152400"/>
              <a:bevelB w="50800" h="165100"/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fr-FR" sz="5400" b="1" dirty="0" smtClean="0">
                <a:solidFill>
                  <a:srgbClr val="FF66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Candara" pitchFamily="34" charset="0"/>
              </a:rPr>
              <a:t>CONNAISSEZ-VOUS BIEN LE DEVELOPPEMENT DURABLE ?</a:t>
            </a:r>
          </a:p>
        </p:txBody>
      </p:sp>
      <p:sp>
        <p:nvSpPr>
          <p:cNvPr id="3075" name="Text Box 16"/>
          <p:cNvSpPr txBox="1">
            <a:spLocks noChangeArrowheads="1"/>
          </p:cNvSpPr>
          <p:nvPr/>
        </p:nvSpPr>
        <p:spPr bwMode="auto">
          <a:xfrm>
            <a:off x="900113" y="3573463"/>
            <a:ext cx="7272337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4400" b="1" dirty="0">
                <a:solidFill>
                  <a:srgbClr val="00B050"/>
                </a:solidFill>
                <a:latin typeface="Candara" pitchFamily="34" charset="0"/>
              </a:rPr>
              <a:t>Ce quiz </a:t>
            </a:r>
            <a:r>
              <a:rPr lang="fr-FR" sz="4400" b="1" dirty="0" smtClean="0">
                <a:solidFill>
                  <a:srgbClr val="00B050"/>
                </a:solidFill>
                <a:latin typeface="Candara" pitchFamily="34" charset="0"/>
              </a:rPr>
              <a:t>va vous pe</a:t>
            </a:r>
            <a:r>
              <a:rPr lang="fr-FR" sz="4800" b="1" dirty="0" smtClean="0">
                <a:solidFill>
                  <a:srgbClr val="00B050"/>
                </a:solidFill>
                <a:latin typeface="Candara" pitchFamily="34" charset="0"/>
              </a:rPr>
              <a:t>rmettr</a:t>
            </a:r>
            <a:r>
              <a:rPr lang="fr-FR" sz="4400" b="1" dirty="0">
                <a:solidFill>
                  <a:srgbClr val="00B050"/>
                </a:solidFill>
                <a:latin typeface="Candara" pitchFamily="34" charset="0"/>
              </a:rPr>
              <a:t>e</a:t>
            </a:r>
            <a:r>
              <a:rPr lang="fr-FR" sz="4400" b="1" dirty="0" smtClean="0">
                <a:solidFill>
                  <a:srgbClr val="00B050"/>
                </a:solidFill>
                <a:latin typeface="Candara" pitchFamily="34" charset="0"/>
              </a:rPr>
              <a:t> </a:t>
            </a:r>
            <a:r>
              <a:rPr lang="fr-FR" sz="4400" b="1" dirty="0">
                <a:solidFill>
                  <a:srgbClr val="00B050"/>
                </a:solidFill>
                <a:latin typeface="Candara" pitchFamily="34" charset="0"/>
              </a:rPr>
              <a:t>de tester votre culture… </a:t>
            </a:r>
            <a:r>
              <a:rPr lang="fr-FR" sz="4400" b="1" dirty="0" smtClean="0">
                <a:solidFill>
                  <a:srgbClr val="00B050"/>
                </a:solidFill>
                <a:latin typeface="Candara" pitchFamily="34" charset="0"/>
              </a:rPr>
              <a:t>concernant celui-ci !</a:t>
            </a:r>
            <a:endParaRPr lang="fr-FR" sz="4400" b="1" dirty="0">
              <a:solidFill>
                <a:srgbClr val="FF3399"/>
              </a:solidFill>
              <a:latin typeface="Candara" pitchFamily="34" charset="0"/>
            </a:endParaRPr>
          </a:p>
        </p:txBody>
      </p:sp>
      <p:sp>
        <p:nvSpPr>
          <p:cNvPr id="3076" name="Text Box 16"/>
          <p:cNvSpPr txBox="1">
            <a:spLocks noChangeArrowheads="1"/>
          </p:cNvSpPr>
          <p:nvPr/>
        </p:nvSpPr>
        <p:spPr bwMode="auto">
          <a:xfrm>
            <a:off x="0" y="6457950"/>
            <a:ext cx="5111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000" b="1" dirty="0">
                <a:solidFill>
                  <a:srgbClr val="FF3399"/>
                </a:solidFill>
                <a:latin typeface="Candara" pitchFamily="34" charset="0"/>
              </a:rPr>
              <a:t>Pour répondre, </a:t>
            </a:r>
            <a:r>
              <a:rPr lang="fr-FR" sz="2000" b="1" dirty="0" smtClean="0">
                <a:solidFill>
                  <a:srgbClr val="FF3399"/>
                </a:solidFill>
                <a:latin typeface="Candara" pitchFamily="34" charset="0"/>
              </a:rPr>
              <a:t>cliquer </a:t>
            </a:r>
            <a:r>
              <a:rPr lang="fr-FR" sz="2000" b="1" dirty="0">
                <a:solidFill>
                  <a:srgbClr val="FF3399"/>
                </a:solidFill>
                <a:latin typeface="Candara" pitchFamily="34" charset="0"/>
              </a:rPr>
              <a:t>sur la réponse choisie.</a:t>
            </a: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5868144" y="6585724"/>
            <a:ext cx="32758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1200" b="1" i="1" dirty="0">
                <a:solidFill>
                  <a:srgbClr val="FF3399"/>
                </a:solidFill>
                <a:latin typeface="Comic Sans MS" pitchFamily="66" charset="0"/>
              </a:rPr>
              <a:t>Création : </a:t>
            </a:r>
            <a:r>
              <a:rPr lang="fr-FR" sz="1200" b="1" i="1" dirty="0" smtClean="0">
                <a:solidFill>
                  <a:srgbClr val="FF3399"/>
                </a:solidFill>
                <a:latin typeface="Comic Sans MS" pitchFamily="66" charset="0"/>
              </a:rPr>
              <a:t>Michel BERTIN pour l’AIFC</a:t>
            </a:r>
            <a:endParaRPr lang="fr-FR" sz="1200" b="1" i="1" dirty="0">
              <a:solidFill>
                <a:srgbClr val="FF33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6"/>
          <p:cNvSpPr txBox="1">
            <a:spLocks noChangeArrowheads="1"/>
          </p:cNvSpPr>
          <p:nvPr/>
        </p:nvSpPr>
        <p:spPr bwMode="auto">
          <a:xfrm>
            <a:off x="249238" y="1052513"/>
            <a:ext cx="8642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b="1" dirty="0" smtClean="0">
                <a:solidFill>
                  <a:srgbClr val="00B050"/>
                </a:solidFill>
              </a:rPr>
              <a:t>Il vise à organiser les activités humaines en alliant des dimensions :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4099" name="Text Box 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21085" y="4797425"/>
            <a:ext cx="2852738" cy="461963"/>
          </a:xfrm>
          <a:prstGeom prst="rect">
            <a:avLst/>
          </a:prstGeom>
          <a:solidFill>
            <a:srgbClr val="FFE4AF"/>
          </a:solidFill>
          <a:ln w="6350">
            <a:solidFill>
              <a:srgbClr val="99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400" b="1" dirty="0" smtClean="0">
                <a:solidFill>
                  <a:srgbClr val="990033"/>
                </a:solidFill>
                <a:latin typeface="Candara" pitchFamily="34" charset="0"/>
              </a:rPr>
              <a:t>Sociales</a:t>
            </a:r>
            <a:endParaRPr lang="fr-FR" sz="2400" b="1" dirty="0">
              <a:solidFill>
                <a:srgbClr val="990033"/>
              </a:solidFill>
              <a:latin typeface="Candara" pitchFamily="34" charset="0"/>
            </a:endParaRPr>
          </a:p>
        </p:txBody>
      </p:sp>
      <p:sp>
        <p:nvSpPr>
          <p:cNvPr id="4100" name="Text Box 10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11560" y="3644900"/>
            <a:ext cx="2875289" cy="460375"/>
          </a:xfrm>
          <a:prstGeom prst="rect">
            <a:avLst/>
          </a:prstGeom>
          <a:solidFill>
            <a:srgbClr val="FFE4AF"/>
          </a:solidFill>
          <a:ln w="6350">
            <a:solidFill>
              <a:srgbClr val="99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400" b="1" dirty="0" smtClean="0">
                <a:solidFill>
                  <a:srgbClr val="990033"/>
                </a:solidFill>
                <a:latin typeface="Candara" pitchFamily="34" charset="0"/>
              </a:rPr>
              <a:t>Economiques</a:t>
            </a:r>
            <a:endParaRPr lang="fr-FR" sz="2400" b="1" dirty="0">
              <a:solidFill>
                <a:srgbClr val="990033"/>
              </a:solidFill>
              <a:latin typeface="Candara" pitchFamily="34" charset="0"/>
            </a:endParaRPr>
          </a:p>
        </p:txBody>
      </p:sp>
      <p:sp>
        <p:nvSpPr>
          <p:cNvPr id="4102" name="Text Box 12"/>
          <p:cNvSpPr txBox="1">
            <a:spLocks noChangeArrowheads="1"/>
          </p:cNvSpPr>
          <p:nvPr/>
        </p:nvSpPr>
        <p:spPr bwMode="auto">
          <a:xfrm>
            <a:off x="250824" y="333375"/>
            <a:ext cx="5905351" cy="584775"/>
          </a:xfrm>
          <a:prstGeom prst="rect">
            <a:avLst/>
          </a:prstGeom>
          <a:noFill/>
          <a:ln w="53975" cmpd="tri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3200" b="1" dirty="0" smtClean="0">
                <a:solidFill>
                  <a:srgbClr val="00B050"/>
                </a:solidFill>
                <a:latin typeface="Candara" pitchFamily="34" charset="0"/>
              </a:rPr>
              <a:t>Le développement durable</a:t>
            </a:r>
            <a:endParaRPr lang="fr-FR" sz="3200" b="1" dirty="0">
              <a:solidFill>
                <a:srgbClr val="00B050"/>
              </a:solidFill>
              <a:latin typeface="Candara" pitchFamily="34" charset="0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5868144" y="6585724"/>
            <a:ext cx="32758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1200" b="1" i="1" dirty="0">
                <a:solidFill>
                  <a:srgbClr val="FF3399"/>
                </a:solidFill>
                <a:latin typeface="Comic Sans MS" pitchFamily="66" charset="0"/>
              </a:rPr>
              <a:t>Création : </a:t>
            </a:r>
            <a:r>
              <a:rPr lang="fr-FR" sz="1200" b="1" i="1" dirty="0" smtClean="0">
                <a:solidFill>
                  <a:srgbClr val="FF3399"/>
                </a:solidFill>
                <a:latin typeface="Comic Sans MS" pitchFamily="66" charset="0"/>
              </a:rPr>
              <a:t>Michel BERTIN pour l’AIFC</a:t>
            </a:r>
            <a:endParaRPr lang="fr-FR" sz="1200" b="1" i="1" dirty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9" name="Text Box 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621085" y="5411788"/>
            <a:ext cx="2852738" cy="461963"/>
          </a:xfrm>
          <a:prstGeom prst="rect">
            <a:avLst/>
          </a:prstGeom>
          <a:solidFill>
            <a:srgbClr val="FFE4AF"/>
          </a:solidFill>
          <a:ln w="6350">
            <a:solidFill>
              <a:srgbClr val="99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400" b="1" dirty="0" smtClean="0">
                <a:solidFill>
                  <a:srgbClr val="990033"/>
                </a:solidFill>
                <a:latin typeface="Candara" pitchFamily="34" charset="0"/>
              </a:rPr>
              <a:t>Les trois</a:t>
            </a:r>
            <a:endParaRPr lang="fr-FR" sz="2400" b="1" dirty="0">
              <a:solidFill>
                <a:srgbClr val="990033"/>
              </a:solidFill>
              <a:latin typeface="Candara" pitchFamily="34" charset="0"/>
            </a:endParaRPr>
          </a:p>
        </p:txBody>
      </p:sp>
      <p:sp>
        <p:nvSpPr>
          <p:cNvPr id="10" name="Text Box 10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11560" y="4221088"/>
            <a:ext cx="2875289" cy="460375"/>
          </a:xfrm>
          <a:prstGeom prst="rect">
            <a:avLst/>
          </a:prstGeom>
          <a:solidFill>
            <a:srgbClr val="FFE4AF"/>
          </a:solidFill>
          <a:ln w="6350">
            <a:solidFill>
              <a:srgbClr val="99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400" b="1" dirty="0" smtClean="0">
                <a:solidFill>
                  <a:srgbClr val="990033"/>
                </a:solidFill>
                <a:latin typeface="Candara" pitchFamily="34" charset="0"/>
              </a:rPr>
              <a:t>Environnementales</a:t>
            </a:r>
            <a:endParaRPr lang="fr-FR" sz="2400" b="1" dirty="0">
              <a:solidFill>
                <a:srgbClr val="990033"/>
              </a:solidFill>
              <a:latin typeface="Candara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260" y="2256879"/>
            <a:ext cx="5532740" cy="2605633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12"/>
          <p:cNvSpPr>
            <a:spLocks noGrp="1" noChangeArrowheads="1"/>
          </p:cNvSpPr>
          <p:nvPr>
            <p:ph type="title"/>
          </p:nvPr>
        </p:nvSpPr>
        <p:spPr>
          <a:xfrm>
            <a:off x="5436096" y="116632"/>
            <a:ext cx="3600450" cy="1008063"/>
          </a:xfrm>
          <a:noFill/>
        </p:spPr>
        <p:txBody>
          <a:bodyPr/>
          <a:lstStyle/>
          <a:p>
            <a:pPr eaLnBrk="1" hangingPunct="1"/>
            <a:r>
              <a:rPr lang="fr-FR" sz="8000" b="1" dirty="0" smtClean="0">
                <a:solidFill>
                  <a:srgbClr val="33CC33"/>
                </a:solidFill>
                <a:latin typeface="Candara" pitchFamily="34" charset="0"/>
              </a:rPr>
              <a:t>EXACT</a:t>
            </a:r>
            <a:r>
              <a:rPr lang="fr-FR" sz="8000" dirty="0" smtClean="0">
                <a:latin typeface="Candara" pitchFamily="34" charset="0"/>
              </a:rPr>
              <a:t> 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-28651" y="2149137"/>
            <a:ext cx="864235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b="1" dirty="0" smtClean="0">
                <a:solidFill>
                  <a:srgbClr val="00B050"/>
                </a:solidFill>
              </a:rPr>
              <a:t>Le développement durable allie les trois :</a:t>
            </a:r>
          </a:p>
          <a:p>
            <a:r>
              <a:rPr lang="fr-FR" b="1" dirty="0">
                <a:solidFill>
                  <a:srgbClr val="00B050"/>
                </a:solidFill>
              </a:rPr>
              <a:t>	</a:t>
            </a:r>
            <a:r>
              <a:rPr lang="fr-FR" b="1" dirty="0" smtClean="0">
                <a:solidFill>
                  <a:srgbClr val="00B050"/>
                </a:solidFill>
              </a:rPr>
              <a:t>-dimensions économiques</a:t>
            </a:r>
          </a:p>
          <a:p>
            <a:r>
              <a:rPr lang="fr-FR" b="1" dirty="0">
                <a:solidFill>
                  <a:srgbClr val="00B050"/>
                </a:solidFill>
              </a:rPr>
              <a:t>	</a:t>
            </a:r>
            <a:r>
              <a:rPr lang="fr-FR" b="1" dirty="0" smtClean="0">
                <a:solidFill>
                  <a:srgbClr val="00B050"/>
                </a:solidFill>
              </a:rPr>
              <a:t>-dimensions environnementales</a:t>
            </a:r>
          </a:p>
          <a:p>
            <a:r>
              <a:rPr lang="fr-FR" b="1" dirty="0">
                <a:solidFill>
                  <a:srgbClr val="00B050"/>
                </a:solidFill>
              </a:rPr>
              <a:t>	</a:t>
            </a:r>
            <a:r>
              <a:rPr lang="fr-FR" b="1" dirty="0" smtClean="0">
                <a:solidFill>
                  <a:srgbClr val="00B050"/>
                </a:solidFill>
              </a:rPr>
              <a:t>-dimensions sociales</a:t>
            </a:r>
            <a:endParaRPr lang="fr-FR" b="1" dirty="0">
              <a:solidFill>
                <a:srgbClr val="00B050"/>
              </a:solidFill>
            </a:endParaRPr>
          </a:p>
          <a:p>
            <a:endParaRPr lang="fr-FR" b="1" dirty="0">
              <a:solidFill>
                <a:srgbClr val="00B050"/>
              </a:solidFill>
            </a:endParaRPr>
          </a:p>
          <a:p>
            <a:r>
              <a:rPr lang="fr-FR" b="1" i="1" dirty="0" smtClean="0">
                <a:solidFill>
                  <a:srgbClr val="990033"/>
                </a:solidFill>
              </a:rPr>
              <a:t>Dans le but de satisfaire les besoins des générations présentes, sans compromettre ceux des générations futures !</a:t>
            </a:r>
          </a:p>
          <a:p>
            <a:endParaRPr lang="fr-FR" b="1" i="1" dirty="0">
              <a:solidFill>
                <a:srgbClr val="990033"/>
              </a:solidFill>
            </a:endParaRPr>
          </a:p>
          <a:p>
            <a:r>
              <a:rPr lang="fr-FR" b="1" i="1" dirty="0">
                <a:solidFill>
                  <a:srgbClr val="00B050"/>
                </a:solidFill>
              </a:rPr>
              <a:t>C’est un développement </a:t>
            </a:r>
            <a:r>
              <a:rPr lang="fr-FR" b="1" i="1" u="sng" dirty="0">
                <a:solidFill>
                  <a:srgbClr val="00B050"/>
                </a:solidFill>
              </a:rPr>
              <a:t>respectueux</a:t>
            </a:r>
            <a:r>
              <a:rPr lang="fr-FR" b="1" i="1" dirty="0">
                <a:solidFill>
                  <a:srgbClr val="00B050"/>
                </a:solidFill>
              </a:rPr>
              <a:t> des ressources naturelles et des écosystèmes, économiquement efficace et socialement équitable. C’est donc l’idée que le progrès passe par le </a:t>
            </a:r>
            <a:r>
              <a:rPr lang="fr-FR" b="1" i="1" u="sng" dirty="0">
                <a:solidFill>
                  <a:srgbClr val="00B050"/>
                </a:solidFill>
              </a:rPr>
              <a:t>respect de la nature</a:t>
            </a:r>
            <a:r>
              <a:rPr lang="fr-FR" b="1" i="1" dirty="0">
                <a:solidFill>
                  <a:srgbClr val="00B050"/>
                </a:solidFill>
              </a:rPr>
              <a:t>, la satisfaction de tous les besoins, tout en respectant le </a:t>
            </a:r>
            <a:r>
              <a:rPr lang="fr-FR" b="1" i="1" u="sng" dirty="0">
                <a:solidFill>
                  <a:srgbClr val="00B050"/>
                </a:solidFill>
              </a:rPr>
              <a:t>principe d’égalité </a:t>
            </a:r>
            <a:r>
              <a:rPr lang="fr-FR" b="1" i="1" dirty="0">
                <a:solidFill>
                  <a:srgbClr val="00B050"/>
                </a:solidFill>
              </a:rPr>
              <a:t>entre les hommes.</a:t>
            </a:r>
          </a:p>
          <a:p>
            <a:endParaRPr lang="fr-FR" b="1" i="1" dirty="0">
              <a:solidFill>
                <a:srgbClr val="990033"/>
              </a:solidFill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5868144" y="6585724"/>
            <a:ext cx="32758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1200" b="1" i="1" dirty="0">
                <a:solidFill>
                  <a:srgbClr val="FF3399"/>
                </a:solidFill>
                <a:latin typeface="Comic Sans MS" pitchFamily="66" charset="0"/>
              </a:rPr>
              <a:t>Création : </a:t>
            </a:r>
            <a:r>
              <a:rPr lang="fr-FR" sz="1200" b="1" i="1" dirty="0" smtClean="0">
                <a:solidFill>
                  <a:srgbClr val="FF3399"/>
                </a:solidFill>
                <a:latin typeface="Comic Sans MS" pitchFamily="66" charset="0"/>
              </a:rPr>
              <a:t>Michel BERTIN pour l’AIFC</a:t>
            </a:r>
            <a:endParaRPr lang="fr-FR" sz="1200" b="1" i="1" dirty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9" name="Text Box 9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4763" y="6396038"/>
            <a:ext cx="3816350" cy="461962"/>
          </a:xfrm>
          <a:prstGeom prst="rect">
            <a:avLst/>
          </a:prstGeom>
          <a:solidFill>
            <a:srgbClr val="91FB8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400" b="1" dirty="0">
                <a:solidFill>
                  <a:srgbClr val="FF0000"/>
                </a:solidFill>
                <a:latin typeface="Candara" pitchFamily="34" charset="0"/>
              </a:rPr>
              <a:t>Cliquer ici pour continuer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34873" y="1349037"/>
            <a:ext cx="5905351" cy="584775"/>
          </a:xfrm>
          <a:prstGeom prst="rect">
            <a:avLst/>
          </a:prstGeom>
          <a:noFill/>
          <a:ln w="53975" cmpd="tri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3200" b="1" dirty="0" smtClean="0">
                <a:solidFill>
                  <a:srgbClr val="00B050"/>
                </a:solidFill>
                <a:latin typeface="Candara" pitchFamily="34" charset="0"/>
              </a:rPr>
              <a:t>Le développement durable</a:t>
            </a:r>
            <a:endParaRPr lang="fr-FR" sz="3200" b="1" dirty="0">
              <a:solidFill>
                <a:srgbClr val="00B050"/>
              </a:solidFill>
              <a:latin typeface="Candara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747" y="1641424"/>
            <a:ext cx="2152650" cy="17811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5724525" y="260350"/>
            <a:ext cx="3044825" cy="1143000"/>
          </a:xfrm>
        </p:spPr>
        <p:txBody>
          <a:bodyPr/>
          <a:lstStyle/>
          <a:p>
            <a:pPr eaLnBrk="1" hangingPunct="1"/>
            <a:r>
              <a:rPr lang="fr-FR" sz="8000" b="1" dirty="0" smtClean="0">
                <a:solidFill>
                  <a:srgbClr val="FF0000"/>
                </a:solidFill>
                <a:latin typeface="Candara" pitchFamily="34" charset="0"/>
              </a:rPr>
              <a:t>FAUX 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350" y="44450"/>
            <a:ext cx="4105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3200" b="1">
                <a:solidFill>
                  <a:srgbClr val="FF0000"/>
                </a:solidFill>
                <a:latin typeface="Candara" pitchFamily="34" charset="0"/>
              </a:rPr>
              <a:t>La bonne réponse est :</a:t>
            </a:r>
          </a:p>
        </p:txBody>
      </p:sp>
      <p:sp>
        <p:nvSpPr>
          <p:cNvPr id="6149" name="Text Box 5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9748" y="6399213"/>
            <a:ext cx="3600450" cy="461962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2400" b="1" dirty="0">
                <a:solidFill>
                  <a:schemeClr val="bg1"/>
                </a:solidFill>
                <a:latin typeface="Candara" pitchFamily="34" charset="0"/>
              </a:rPr>
              <a:t>Cliquer ici pour continuer</a:t>
            </a:r>
          </a:p>
        </p:txBody>
      </p:sp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5868144" y="6585724"/>
            <a:ext cx="32758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1200" b="1" i="1" dirty="0">
                <a:solidFill>
                  <a:srgbClr val="FF3399"/>
                </a:solidFill>
                <a:latin typeface="Comic Sans MS" pitchFamily="66" charset="0"/>
              </a:rPr>
              <a:t>Création : </a:t>
            </a:r>
            <a:r>
              <a:rPr lang="fr-FR" sz="1200" b="1" i="1" dirty="0" smtClean="0">
                <a:solidFill>
                  <a:srgbClr val="FF3399"/>
                </a:solidFill>
                <a:latin typeface="Comic Sans MS" pitchFamily="66" charset="0"/>
              </a:rPr>
              <a:t>Michel BERTIN pour l’AIFC</a:t>
            </a:r>
            <a:endParaRPr lang="fr-FR" sz="1200" b="1" i="1" dirty="0">
              <a:solidFill>
                <a:srgbClr val="FF3399"/>
              </a:solidFill>
              <a:latin typeface="Comic Sans MS" pitchFamily="66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-28651" y="2149137"/>
            <a:ext cx="864235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fr-FR" b="1" dirty="0" smtClean="0">
                <a:solidFill>
                  <a:srgbClr val="00B050"/>
                </a:solidFill>
              </a:rPr>
              <a:t>Le développement durable allie les trois :</a:t>
            </a:r>
          </a:p>
          <a:p>
            <a:r>
              <a:rPr lang="fr-FR" b="1" dirty="0">
                <a:solidFill>
                  <a:srgbClr val="00B050"/>
                </a:solidFill>
              </a:rPr>
              <a:t>	</a:t>
            </a:r>
            <a:r>
              <a:rPr lang="fr-FR" b="1" dirty="0" smtClean="0">
                <a:solidFill>
                  <a:srgbClr val="00B050"/>
                </a:solidFill>
              </a:rPr>
              <a:t>-dimensions économiques</a:t>
            </a:r>
          </a:p>
          <a:p>
            <a:r>
              <a:rPr lang="fr-FR" b="1" dirty="0">
                <a:solidFill>
                  <a:srgbClr val="00B050"/>
                </a:solidFill>
              </a:rPr>
              <a:t>	</a:t>
            </a:r>
            <a:r>
              <a:rPr lang="fr-FR" b="1" dirty="0" smtClean="0">
                <a:solidFill>
                  <a:srgbClr val="00B050"/>
                </a:solidFill>
              </a:rPr>
              <a:t>-dimensions environnementales</a:t>
            </a:r>
          </a:p>
          <a:p>
            <a:r>
              <a:rPr lang="fr-FR" b="1" dirty="0">
                <a:solidFill>
                  <a:srgbClr val="00B050"/>
                </a:solidFill>
              </a:rPr>
              <a:t>	</a:t>
            </a:r>
            <a:r>
              <a:rPr lang="fr-FR" b="1" dirty="0" smtClean="0">
                <a:solidFill>
                  <a:srgbClr val="00B050"/>
                </a:solidFill>
              </a:rPr>
              <a:t>-dimensions sociales</a:t>
            </a:r>
            <a:endParaRPr lang="fr-FR" b="1" dirty="0">
              <a:solidFill>
                <a:srgbClr val="00B050"/>
              </a:solidFill>
            </a:endParaRPr>
          </a:p>
          <a:p>
            <a:endParaRPr lang="fr-FR" b="1" dirty="0">
              <a:solidFill>
                <a:srgbClr val="00B050"/>
              </a:solidFill>
            </a:endParaRPr>
          </a:p>
          <a:p>
            <a:r>
              <a:rPr lang="fr-FR" b="1" i="1" dirty="0" smtClean="0">
                <a:solidFill>
                  <a:srgbClr val="990033"/>
                </a:solidFill>
              </a:rPr>
              <a:t>Dans le but de satisfaire les besoins des générations présentes, sans compromettre ceux des générations futures !</a:t>
            </a:r>
            <a:endParaRPr lang="fr-FR" b="1" i="1" dirty="0">
              <a:solidFill>
                <a:srgbClr val="990033"/>
              </a:solidFill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234873" y="1349037"/>
            <a:ext cx="5905351" cy="584775"/>
          </a:xfrm>
          <a:prstGeom prst="rect">
            <a:avLst/>
          </a:prstGeom>
          <a:noFill/>
          <a:ln w="53975" cmpd="tri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FR" sz="3200" b="1" dirty="0" smtClean="0">
                <a:solidFill>
                  <a:srgbClr val="00B050"/>
                </a:solidFill>
                <a:latin typeface="Candara" pitchFamily="34" charset="0"/>
              </a:rPr>
              <a:t>Le développement durable</a:t>
            </a:r>
            <a:endParaRPr lang="fr-FR" sz="3200" b="1" dirty="0">
              <a:solidFill>
                <a:srgbClr val="00B050"/>
              </a:solidFill>
              <a:latin typeface="Candar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748" y="4415899"/>
            <a:ext cx="88107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i="1" dirty="0">
                <a:solidFill>
                  <a:srgbClr val="00B050"/>
                </a:solidFill>
              </a:rPr>
              <a:t>C’est un développement </a:t>
            </a:r>
            <a:r>
              <a:rPr lang="fr-FR" b="1" i="1" u="sng" dirty="0">
                <a:solidFill>
                  <a:srgbClr val="00B050"/>
                </a:solidFill>
              </a:rPr>
              <a:t>respectueux</a:t>
            </a:r>
            <a:r>
              <a:rPr lang="fr-FR" b="1" i="1" dirty="0">
                <a:solidFill>
                  <a:srgbClr val="00B050"/>
                </a:solidFill>
              </a:rPr>
              <a:t> des ressources naturelles et des écosystèmes, économiquement efficace et socialement équitable. C’est donc l’idée que le progrès passe par le </a:t>
            </a:r>
            <a:r>
              <a:rPr lang="fr-FR" b="1" i="1" u="sng" dirty="0">
                <a:solidFill>
                  <a:srgbClr val="00B050"/>
                </a:solidFill>
              </a:rPr>
              <a:t>respect de la nature</a:t>
            </a:r>
            <a:r>
              <a:rPr lang="fr-FR" b="1" i="1" dirty="0">
                <a:solidFill>
                  <a:srgbClr val="00B050"/>
                </a:solidFill>
              </a:rPr>
              <a:t>, la satisfaction de tous les besoins, tout en respectant le </a:t>
            </a:r>
            <a:r>
              <a:rPr lang="fr-FR" b="1" i="1" u="sng" dirty="0">
                <a:solidFill>
                  <a:srgbClr val="00B050"/>
                </a:solidFill>
              </a:rPr>
              <a:t>principe d’égalité </a:t>
            </a:r>
            <a:r>
              <a:rPr lang="fr-FR" b="1" i="1" dirty="0">
                <a:solidFill>
                  <a:srgbClr val="00B050"/>
                </a:solidFill>
              </a:rPr>
              <a:t>entre les hommes.</a:t>
            </a: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747" y="1641424"/>
            <a:ext cx="2152650" cy="17811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Personnalisé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2D050"/>
      </a:hlink>
      <a:folHlink>
        <a:srgbClr val="92D05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3837</TotalTime>
  <Words>220</Words>
  <Application>Microsoft Office PowerPoint</Application>
  <PresentationFormat>Affichage à l'écran (4:3)</PresentationFormat>
  <Paragraphs>66</Paragraphs>
  <Slides>6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Modèle par défaut</vt:lpstr>
      <vt:lpstr>Présentation PowerPoint</vt:lpstr>
      <vt:lpstr>Présentation PowerPoint</vt:lpstr>
      <vt:lpstr>Présentation PowerPoint</vt:lpstr>
      <vt:lpstr>Présentation PowerPoint</vt:lpstr>
      <vt:lpstr>EXACT </vt:lpstr>
      <vt:lpstr>FAUX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Michel BERTIN</dc:creator>
  <cp:lastModifiedBy>Michel BERTIN</cp:lastModifiedBy>
  <cp:revision>272</cp:revision>
  <dcterms:created xsi:type="dcterms:W3CDTF">2008-11-01T09:57:22Z</dcterms:created>
  <dcterms:modified xsi:type="dcterms:W3CDTF">2015-04-27T20:41:57Z</dcterms:modified>
</cp:coreProperties>
</file>